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59" r:id="rId5"/>
    <p:sldId id="283" r:id="rId6"/>
    <p:sldId id="297" r:id="rId7"/>
    <p:sldId id="288" r:id="rId8"/>
    <p:sldId id="298" r:id="rId9"/>
    <p:sldId id="301" r:id="rId10"/>
    <p:sldId id="266" r:id="rId11"/>
    <p:sldId id="299" r:id="rId12"/>
    <p:sldId id="300"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4153390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6/1/2025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6/1/2025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6/1/2025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6/1/2025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6/1/2025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10</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433600"/>
            <a:ext cx="7377452" cy="188929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Thiết kế giao diện hệ thống web booking địa điểm vui chơi giải trí </a:t>
            </a:r>
            <a:endParaRPr lang="en-US" sz="44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350030"/>
            <a:ext cx="5424887" cy="42439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vi-VN" sz="1800"/>
              <a:t>Nhóm </a:t>
            </a:r>
            <a:r>
              <a:rPr lang="en-US" sz="1800"/>
              <a:t>12 – Lớp 156731 – GVHD : Lê Tấn Hùng  </a:t>
            </a:r>
            <a:endParaRPr lang="vi-VN" sz="180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6" name="TextBox 5">
            <a:extLst>
              <a:ext uri="{FF2B5EF4-FFF2-40B4-BE49-F238E27FC236}">
                <a16:creationId xmlns:a16="http://schemas.microsoft.com/office/drawing/2014/main" id="{F4143C1C-E8A5-08E1-E980-A04D9503DEDB}"/>
              </a:ext>
            </a:extLst>
          </p:cNvPr>
          <p:cNvSpPr txBox="1"/>
          <p:nvPr/>
        </p:nvSpPr>
        <p:spPr>
          <a:xfrm>
            <a:off x="386634" y="3807788"/>
            <a:ext cx="4373497" cy="1938992"/>
          </a:xfrm>
          <a:prstGeom prst="rect">
            <a:avLst/>
          </a:prstGeom>
          <a:noFill/>
        </p:spPr>
        <p:txBody>
          <a:bodyPr wrap="square" rtlCol="0">
            <a:spAutoFit/>
          </a:bodyPr>
          <a:lstStyle/>
          <a:p>
            <a:pPr>
              <a:spcBef>
                <a:spcPts val="600"/>
              </a:spcBef>
            </a:pPr>
            <a:r>
              <a:rPr lang="en-US" sz="2000">
                <a:solidFill>
                  <a:srgbClr val="C00000"/>
                </a:solidFill>
              </a:rPr>
              <a:t>Hoàng Đức Dương	20215021</a:t>
            </a:r>
            <a:endParaRPr lang="en-US" sz="2000" dirty="0">
              <a:solidFill>
                <a:srgbClr val="C00000"/>
              </a:solidFill>
            </a:endParaRPr>
          </a:p>
          <a:p>
            <a:pPr>
              <a:spcBef>
                <a:spcPts val="600"/>
              </a:spcBef>
            </a:pPr>
            <a:r>
              <a:rPr lang="en-US" sz="2000">
                <a:solidFill>
                  <a:srgbClr val="C00000"/>
                </a:solidFill>
              </a:rPr>
              <a:t>Nguyễn Mạnh Hiếu	20215050</a:t>
            </a:r>
            <a:endParaRPr lang="en-US" sz="2000" dirty="0">
              <a:solidFill>
                <a:srgbClr val="C00000"/>
              </a:solidFill>
            </a:endParaRPr>
          </a:p>
          <a:p>
            <a:pPr>
              <a:spcBef>
                <a:spcPts val="600"/>
              </a:spcBef>
            </a:pPr>
            <a:r>
              <a:rPr lang="en-US" sz="2000">
                <a:solidFill>
                  <a:srgbClr val="C00000"/>
                </a:solidFill>
              </a:rPr>
              <a:t>Nguyễn Huy Hoàng	20215056</a:t>
            </a:r>
            <a:endParaRPr lang="en-US" sz="2000" dirty="0">
              <a:solidFill>
                <a:srgbClr val="C00000"/>
              </a:solidFill>
            </a:endParaRPr>
          </a:p>
          <a:p>
            <a:pPr>
              <a:spcBef>
                <a:spcPts val="600"/>
              </a:spcBef>
            </a:pPr>
            <a:r>
              <a:rPr lang="en-US" sz="2000">
                <a:solidFill>
                  <a:srgbClr val="C00000"/>
                </a:solidFill>
              </a:rPr>
              <a:t>Hoàng Nhật Minh 	20210607</a:t>
            </a:r>
            <a:endParaRPr lang="en-US" sz="2000" dirty="0">
              <a:solidFill>
                <a:srgbClr val="C00000"/>
              </a:solidFill>
            </a:endParaRPr>
          </a:p>
          <a:p>
            <a:pPr>
              <a:spcBef>
                <a:spcPts val="600"/>
              </a:spcBef>
            </a:pPr>
            <a:r>
              <a:rPr lang="en-US" sz="2000" dirty="0" err="1">
                <a:solidFill>
                  <a:srgbClr val="C00000"/>
                </a:solidFill>
              </a:rPr>
              <a:t>Trần</a:t>
            </a:r>
            <a:r>
              <a:rPr lang="en-US" sz="2000" dirty="0">
                <a:solidFill>
                  <a:srgbClr val="C00000"/>
                </a:solidFill>
              </a:rPr>
              <a:t> An Khang		20210463</a:t>
            </a:r>
            <a:endParaRPr lang="vi-VN" sz="2000" dirty="0">
              <a:solidFill>
                <a:srgbClr val="C00000"/>
              </a:solidFill>
            </a:endParaRPr>
          </a:p>
        </p:txBody>
      </p:sp>
    </p:spTree>
    <p:extLst>
      <p:ext uri="{BB962C8B-B14F-4D97-AF65-F5344CB8AC3E}">
        <p14:creationId xmlns:p14="http://schemas.microsoft.com/office/powerpoint/2010/main" val="281965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p:cNvSpPr>
            <a:spLocks noGrp="1"/>
          </p:cNvSpPr>
          <p:nvPr>
            <p:ph type="title"/>
          </p:nvPr>
        </p:nvSpPr>
        <p:spPr/>
        <p:txBody>
          <a:bodyPr/>
          <a:lstStyle/>
          <a:p>
            <a:r>
              <a:rPr lang="en-US" dirty="0" err="1"/>
              <a:t>Nội</a:t>
            </a:r>
            <a:r>
              <a:rPr lang="en-US" dirty="0"/>
              <a:t> dung</a:t>
            </a:r>
          </a:p>
        </p:txBody>
      </p:sp>
      <p:sp>
        <p:nvSpPr>
          <p:cNvPr id="4" name="Content Placeholder 3"/>
          <p:cNvSpPr>
            <a:spLocks noGrp="1"/>
          </p:cNvSpPr>
          <p:nvPr>
            <p:ph sz="quarter" idx="13"/>
          </p:nvPr>
        </p:nvSpPr>
        <p:spPr/>
        <p:txBody>
          <a:bodyPr/>
          <a:lstStyle/>
          <a:p>
            <a:pPr marL="571500" indent="-571500">
              <a:buFont typeface="+mj-lt"/>
              <a:buAutoNum type="romanUcPeriod"/>
            </a:pPr>
            <a:r>
              <a:rPr lang="en-US"/>
              <a:t>Giới thiệu dự án  </a:t>
            </a:r>
            <a:endParaRPr lang="en-US" dirty="0"/>
          </a:p>
          <a:p>
            <a:pPr marL="571500" indent="-571500">
              <a:buFont typeface="+mj-lt"/>
              <a:buAutoNum type="romanUcPeriod"/>
            </a:pPr>
            <a:r>
              <a:rPr lang="en-US"/>
              <a:t>Phân tích cạnh tranh </a:t>
            </a:r>
            <a:endParaRPr lang="en-US" dirty="0"/>
          </a:p>
          <a:p>
            <a:pPr marL="571500" indent="-571500">
              <a:buFont typeface="+mj-lt"/>
              <a:buAutoNum type="romanUcPeriod"/>
            </a:pPr>
            <a:r>
              <a:rPr lang="en-US"/>
              <a:t>Nghiên cứu người dùng </a:t>
            </a:r>
            <a:endParaRPr lang="en-US" dirty="0"/>
          </a:p>
          <a:p>
            <a:pPr marL="571500" indent="-571500">
              <a:buFont typeface="+mj-lt"/>
              <a:buAutoNum type="romanUcPeriod"/>
            </a:pPr>
            <a:r>
              <a:rPr lang="en-US"/>
              <a:t>Kiến trúc thông tin và thiết kế tương tác </a:t>
            </a:r>
            <a:endParaRPr lang="en-US" dirty="0"/>
          </a:p>
          <a:p>
            <a:pPr marL="571500" indent="-571500">
              <a:buFont typeface="+mj-lt"/>
              <a:buAutoNum type="romanUcPeriod"/>
            </a:pPr>
            <a:r>
              <a:rPr lang="en-US"/>
              <a:t>Thiết kế giao diện </a:t>
            </a:r>
            <a:endParaRPr lang="en-US" dirty="0"/>
          </a:p>
          <a:p>
            <a:pPr marL="571500" indent="-571500">
              <a:buFont typeface="+mj-lt"/>
              <a:buAutoNum type="romanUcPeriod"/>
            </a:pPr>
            <a:r>
              <a:rPr lang="en-US"/>
              <a:t>Đánh giá và kết luận </a:t>
            </a:r>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0346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4</a:t>
            </a:fld>
            <a:endParaRPr lang="en-US"/>
          </a:p>
        </p:txBody>
      </p:sp>
      <p:sp>
        <p:nvSpPr>
          <p:cNvPr id="3" name="Title 2"/>
          <p:cNvSpPr>
            <a:spLocks noGrp="1"/>
          </p:cNvSpPr>
          <p:nvPr>
            <p:ph type="title"/>
          </p:nvPr>
        </p:nvSpPr>
        <p:spPr/>
        <p:txBody>
          <a:bodyPr/>
          <a:lstStyle/>
          <a:p>
            <a:r>
              <a:rPr lang="en-US" dirty="0"/>
              <a:t>I</a:t>
            </a:r>
            <a:r>
              <a:rPr lang="en-US"/>
              <a:t>. Giới thiệu chung – Sơ lược dự án</a:t>
            </a:r>
            <a:endParaRPr lang="en-US" dirty="0"/>
          </a:p>
        </p:txBody>
      </p:sp>
      <p:sp>
        <p:nvSpPr>
          <p:cNvPr id="4" name="Hộp Văn bản 3">
            <a:extLst>
              <a:ext uri="{FF2B5EF4-FFF2-40B4-BE49-F238E27FC236}">
                <a16:creationId xmlns:a16="http://schemas.microsoft.com/office/drawing/2014/main" id="{E03C97BA-D943-D8B3-5DD9-892D7A658810}"/>
              </a:ext>
            </a:extLst>
          </p:cNvPr>
          <p:cNvSpPr txBox="1"/>
          <p:nvPr/>
        </p:nvSpPr>
        <p:spPr>
          <a:xfrm>
            <a:off x="337538" y="1147425"/>
            <a:ext cx="6872748" cy="461665"/>
          </a:xfrm>
          <a:prstGeom prst="rect">
            <a:avLst/>
          </a:prstGeom>
          <a:noFill/>
        </p:spPr>
        <p:txBody>
          <a:bodyPr wrap="square" rtlCol="0">
            <a:spAutoFit/>
          </a:bodyPr>
          <a:lstStyle/>
          <a:p>
            <a:r>
              <a:rPr lang="en-US" sz="2400" b="1">
                <a:solidFill>
                  <a:srgbClr val="FFC000"/>
                </a:solidFill>
              </a:rPr>
              <a:t>SUNSHINE</a:t>
            </a:r>
            <a:r>
              <a:rPr lang="en-US"/>
              <a:t> – HỆ THỐNG WEB BOOKING ĐỊA ĐIỂM VUI CHƠI GIẢI TRÍ </a:t>
            </a:r>
          </a:p>
        </p:txBody>
      </p:sp>
      <p:sp>
        <p:nvSpPr>
          <p:cNvPr id="11" name="Hộp Văn bản 10">
            <a:extLst>
              <a:ext uri="{FF2B5EF4-FFF2-40B4-BE49-F238E27FC236}">
                <a16:creationId xmlns:a16="http://schemas.microsoft.com/office/drawing/2014/main" id="{3E5C1A22-A0FC-494E-4F28-B1090F92EE67}"/>
              </a:ext>
            </a:extLst>
          </p:cNvPr>
          <p:cNvSpPr txBox="1"/>
          <p:nvPr/>
        </p:nvSpPr>
        <p:spPr>
          <a:xfrm>
            <a:off x="337538" y="1760525"/>
            <a:ext cx="3795252" cy="646331"/>
          </a:xfrm>
          <a:prstGeom prst="rect">
            <a:avLst/>
          </a:prstGeom>
          <a:noFill/>
        </p:spPr>
        <p:txBody>
          <a:bodyPr wrap="square" rtlCol="0">
            <a:spAutoFit/>
          </a:bodyPr>
          <a:lstStyle/>
          <a:p>
            <a:r>
              <a:rPr lang="en-US" sz="3600">
                <a:solidFill>
                  <a:srgbClr val="C00000"/>
                </a:solidFill>
              </a:rPr>
              <a:t>Tuyên bố vấn đề </a:t>
            </a:r>
          </a:p>
        </p:txBody>
      </p:sp>
      <p:grpSp>
        <p:nvGrpSpPr>
          <p:cNvPr id="22" name="Nhóm 21">
            <a:extLst>
              <a:ext uri="{FF2B5EF4-FFF2-40B4-BE49-F238E27FC236}">
                <a16:creationId xmlns:a16="http://schemas.microsoft.com/office/drawing/2014/main" id="{6313309F-0F2D-BD43-1E66-96680E3BC1F1}"/>
              </a:ext>
            </a:extLst>
          </p:cNvPr>
          <p:cNvGrpSpPr/>
          <p:nvPr/>
        </p:nvGrpSpPr>
        <p:grpSpPr>
          <a:xfrm>
            <a:off x="358530" y="2758439"/>
            <a:ext cx="11474941" cy="2363319"/>
            <a:chOff x="356616" y="2331719"/>
            <a:chExt cx="11474941" cy="2363319"/>
          </a:xfrm>
        </p:grpSpPr>
        <p:cxnSp>
          <p:nvCxnSpPr>
            <p:cNvPr id="14" name="Đường nối Thẳng 13">
              <a:extLst>
                <a:ext uri="{FF2B5EF4-FFF2-40B4-BE49-F238E27FC236}">
                  <a16:creationId xmlns:a16="http://schemas.microsoft.com/office/drawing/2014/main" id="{A54D414A-0DF0-C984-4C5E-97364074B945}"/>
                </a:ext>
              </a:extLst>
            </p:cNvPr>
            <p:cNvCxnSpPr>
              <a:cxnSpLocks/>
            </p:cNvCxnSpPr>
            <p:nvPr/>
          </p:nvCxnSpPr>
          <p:spPr>
            <a:xfrm>
              <a:off x="360443" y="2331719"/>
              <a:ext cx="0" cy="126941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Đường nối Thẳng 8">
              <a:extLst>
                <a:ext uri="{FF2B5EF4-FFF2-40B4-BE49-F238E27FC236}">
                  <a16:creationId xmlns:a16="http://schemas.microsoft.com/office/drawing/2014/main" id="{EB3FAE43-8652-469B-F2A1-B7B06A43DDA4}"/>
                </a:ext>
              </a:extLst>
            </p:cNvPr>
            <p:cNvCxnSpPr>
              <a:cxnSpLocks/>
            </p:cNvCxnSpPr>
            <p:nvPr/>
          </p:nvCxnSpPr>
          <p:spPr>
            <a:xfrm>
              <a:off x="356616" y="4007036"/>
              <a:ext cx="0" cy="68800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1" name="Nhóm 20">
              <a:extLst>
                <a:ext uri="{FF2B5EF4-FFF2-40B4-BE49-F238E27FC236}">
                  <a16:creationId xmlns:a16="http://schemas.microsoft.com/office/drawing/2014/main" id="{FBFDB3FE-62A6-6C43-A09B-BE63CE793463}"/>
                </a:ext>
              </a:extLst>
            </p:cNvPr>
            <p:cNvGrpSpPr/>
            <p:nvPr/>
          </p:nvGrpSpPr>
          <p:grpSpPr>
            <a:xfrm>
              <a:off x="445130" y="2331719"/>
              <a:ext cx="11386427" cy="2321648"/>
              <a:chOff x="445130" y="2331719"/>
              <a:chExt cx="11386427" cy="2321648"/>
            </a:xfrm>
          </p:grpSpPr>
          <p:sp>
            <p:nvSpPr>
              <p:cNvPr id="10" name="Hộp Văn bản 9">
                <a:extLst>
                  <a:ext uri="{FF2B5EF4-FFF2-40B4-BE49-F238E27FC236}">
                    <a16:creationId xmlns:a16="http://schemas.microsoft.com/office/drawing/2014/main" id="{C0ECA7B9-C96D-B876-0BD1-07F52C0E692B}"/>
                  </a:ext>
                </a:extLst>
              </p:cNvPr>
              <p:cNvSpPr txBox="1"/>
              <p:nvPr/>
            </p:nvSpPr>
            <p:spPr>
              <a:xfrm>
                <a:off x="445130" y="2332051"/>
                <a:ext cx="8711381" cy="1200329"/>
              </a:xfrm>
              <a:prstGeom prst="rect">
                <a:avLst/>
              </a:prstGeom>
              <a:noFill/>
            </p:spPr>
            <p:txBody>
              <a:bodyPr wrap="square">
                <a:spAutoFit/>
              </a:bodyPr>
              <a:lstStyle/>
              <a:p>
                <a:r>
                  <a:rPr lang="en-US" i="1">
                    <a:effectLst/>
                    <a:latin typeface="Calibri "/>
                  </a:rPr>
                  <a:t>Các bậc phụ huynh có con nhỏ </a:t>
                </a:r>
                <a:r>
                  <a:rPr lang="vi-VN" i="1">
                    <a:effectLst/>
                    <a:latin typeface="Calibri "/>
                  </a:rPr>
                  <a:t>và người trẻ</a:t>
                </a:r>
                <a:r>
                  <a:rPr lang="en-US" i="1">
                    <a:effectLst/>
                    <a:latin typeface="Calibri "/>
                  </a:rPr>
                  <a:t> </a:t>
                </a:r>
                <a:r>
                  <a:rPr lang="vi-VN" i="1">
                    <a:effectLst/>
                    <a:latin typeface="Calibri "/>
                  </a:rPr>
                  <a:t> thường gặp khó khăn khi tìm kiếm và đặt chỗ các địa điểm vui chơi giải trí phù hợp cho các hoạt động thư giãn của họ. Quá trình này thường tốn thời gian</a:t>
                </a:r>
                <a:r>
                  <a:rPr lang="en-US" i="1">
                    <a:effectLst/>
                    <a:latin typeface="Calibri "/>
                  </a:rPr>
                  <a:t> để tìm kiếm</a:t>
                </a:r>
                <a:r>
                  <a:rPr lang="vi-VN" i="1">
                    <a:effectLst/>
                    <a:latin typeface="Calibri "/>
                  </a:rPr>
                  <a:t> thông tin về tình trạng trống, giá cả và các tiện ích của địa điểm không dễ tiếp cận hoặc thiếu độ tin cậy. </a:t>
                </a:r>
              </a:p>
            </p:txBody>
          </p:sp>
          <p:sp>
            <p:nvSpPr>
              <p:cNvPr id="7" name="Hộp Văn bản 6">
                <a:extLst>
                  <a:ext uri="{FF2B5EF4-FFF2-40B4-BE49-F238E27FC236}">
                    <a16:creationId xmlns:a16="http://schemas.microsoft.com/office/drawing/2014/main" id="{0237C21D-C5ED-1089-632F-5F93F3DC46D8}"/>
                  </a:ext>
                </a:extLst>
              </p:cNvPr>
              <p:cNvSpPr txBox="1"/>
              <p:nvPr/>
            </p:nvSpPr>
            <p:spPr>
              <a:xfrm>
                <a:off x="445130" y="4007036"/>
                <a:ext cx="8711380" cy="646331"/>
              </a:xfrm>
              <a:prstGeom prst="rect">
                <a:avLst/>
              </a:prstGeom>
              <a:noFill/>
            </p:spPr>
            <p:txBody>
              <a:bodyPr wrap="square">
                <a:spAutoFit/>
              </a:bodyPr>
              <a:lstStyle/>
              <a:p>
                <a:r>
                  <a:rPr lang="vi-VN" i="1">
                    <a:effectLst/>
                    <a:latin typeface="Calibri "/>
                  </a:rPr>
                  <a:t>Các hệ thống đặt chỗ hiện tại có thể không đáp ứng đầy đủ nhu cầu đặc thù của nhóm đối tượng này, dẫn đến sự bất tiện và bỏ lỡ những trải nghiệm thú vị. </a:t>
                </a:r>
                <a:endParaRPr lang="en-US"/>
              </a:p>
            </p:txBody>
          </p:sp>
          <p:pic>
            <p:nvPicPr>
              <p:cNvPr id="15" name="Đồ họa 14" descr="Iceberg with solid fill">
                <a:extLst>
                  <a:ext uri="{FF2B5EF4-FFF2-40B4-BE49-F238E27FC236}">
                    <a16:creationId xmlns:a16="http://schemas.microsoft.com/office/drawing/2014/main" id="{E36DB90D-F4A2-B907-7109-345CE05229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1651" y="2331719"/>
                <a:ext cx="2349906" cy="2321648"/>
              </a:xfrm>
              <a:prstGeom prst="rect">
                <a:avLst/>
              </a:prstGeom>
            </p:spPr>
          </p:pic>
        </p:grpSp>
      </p:grpSp>
    </p:spTree>
    <p:extLst>
      <p:ext uri="{BB962C8B-B14F-4D97-AF65-F5344CB8AC3E}">
        <p14:creationId xmlns:p14="http://schemas.microsoft.com/office/powerpoint/2010/main" val="3256816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1C794-F8E7-3848-068A-C69A1DAAFA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6D85CD-9652-89A9-7A0E-1F929C1F77B4}"/>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ECA6C597-758D-D65A-D177-B6C215F085F6}"/>
              </a:ext>
            </a:extLst>
          </p:cNvPr>
          <p:cNvSpPr>
            <a:spLocks noGrp="1"/>
          </p:cNvSpPr>
          <p:nvPr>
            <p:ph type="title"/>
          </p:nvPr>
        </p:nvSpPr>
        <p:spPr/>
        <p:txBody>
          <a:bodyPr/>
          <a:lstStyle/>
          <a:p>
            <a:r>
              <a:rPr lang="en-US" dirty="0"/>
              <a:t>I</a:t>
            </a:r>
            <a:r>
              <a:rPr lang="en-US"/>
              <a:t>. Giới thiệu chung </a:t>
            </a:r>
            <a:endParaRPr lang="en-US" dirty="0"/>
          </a:p>
        </p:txBody>
      </p:sp>
      <p:graphicFrame>
        <p:nvGraphicFramePr>
          <p:cNvPr id="5" name="Content Placeholder 4">
            <a:extLst>
              <a:ext uri="{FF2B5EF4-FFF2-40B4-BE49-F238E27FC236}">
                <a16:creationId xmlns:a16="http://schemas.microsoft.com/office/drawing/2014/main" id="{A52EDCED-C02B-317E-1772-1EFA0ACD823D}"/>
              </a:ext>
            </a:extLst>
          </p:cNvPr>
          <p:cNvGraphicFramePr>
            <a:graphicFrameLocks noGrp="1"/>
          </p:cNvGraphicFramePr>
          <p:nvPr>
            <p:ph sz="quarter" idx="13"/>
            <p:extLst>
              <p:ext uri="{D42A27DB-BD31-4B8C-83A1-F6EECF244321}">
                <p14:modId xmlns:p14="http://schemas.microsoft.com/office/powerpoint/2010/main" val="1891904063"/>
              </p:ext>
            </p:extLst>
          </p:nvPr>
        </p:nvGraphicFramePr>
        <p:xfrm>
          <a:off x="0" y="786581"/>
          <a:ext cx="12192000" cy="5227320"/>
        </p:xfrm>
        <a:graphic>
          <a:graphicData uri="http://schemas.openxmlformats.org/drawingml/2006/table">
            <a:tbl>
              <a:tblPr firstRow="1" bandRow="1">
                <a:tableStyleId>{5C22544A-7EE6-4342-B048-85BDC9FD1C3A}</a:tableStyleId>
              </a:tblPr>
              <a:tblGrid>
                <a:gridCol w="2052320">
                  <a:extLst>
                    <a:ext uri="{9D8B030D-6E8A-4147-A177-3AD203B41FA5}">
                      <a16:colId xmlns:a16="http://schemas.microsoft.com/office/drawing/2014/main" val="810484406"/>
                    </a:ext>
                  </a:extLst>
                </a:gridCol>
                <a:gridCol w="10139680">
                  <a:extLst>
                    <a:ext uri="{9D8B030D-6E8A-4147-A177-3AD203B41FA5}">
                      <a16:colId xmlns:a16="http://schemas.microsoft.com/office/drawing/2014/main" val="2944623524"/>
                    </a:ext>
                  </a:extLst>
                </a:gridCol>
              </a:tblGrid>
              <a:tr h="357858">
                <a:tc>
                  <a:txBody>
                    <a:bodyPr/>
                    <a:lstStyle/>
                    <a:p>
                      <a:pPr algn="ctr"/>
                      <a:r>
                        <a:rPr lang="en-US"/>
                        <a:t>5W</a:t>
                      </a:r>
                      <a:endParaRPr lang="en-US" dirty="0"/>
                    </a:p>
                  </a:txBody>
                  <a:tcPr/>
                </a:tc>
                <a:tc>
                  <a:txBody>
                    <a:bodyPr/>
                    <a:lstStyle/>
                    <a:p>
                      <a:pPr algn="ctr"/>
                      <a:r>
                        <a:rPr lang="en-US"/>
                        <a:t>Nội dung </a:t>
                      </a:r>
                      <a:endParaRPr lang="en-US" dirty="0"/>
                    </a:p>
                  </a:txBody>
                  <a:tcPr/>
                </a:tc>
                <a:extLst>
                  <a:ext uri="{0D108BD9-81ED-4DB2-BD59-A6C34878D82A}">
                    <a16:rowId xmlns:a16="http://schemas.microsoft.com/office/drawing/2014/main" val="1939316972"/>
                  </a:ext>
                </a:extLst>
              </a:tr>
              <a:tr h="1178815">
                <a:tc>
                  <a:txBody>
                    <a:bodyPr/>
                    <a:lstStyle/>
                    <a:p>
                      <a:pPr algn="ctr"/>
                      <a:r>
                        <a:rPr lang="en-US" sz="1800" kern="1200">
                          <a:solidFill>
                            <a:schemeClr val="dk1"/>
                          </a:solidFill>
                          <a:effectLst/>
                          <a:latin typeface="+mn-lt"/>
                          <a:ea typeface="+mn-ea"/>
                          <a:cs typeface="+mn-cs"/>
                        </a:rPr>
                        <a:t>WHO</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(AI ?)</a:t>
                      </a:r>
                      <a:endParaRPr lang="en-US" b="1" dirty="0">
                        <a:solidFill>
                          <a:srgbClr val="C00000"/>
                        </a:solidFill>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900">
                          <a:effectLst/>
                          <a:latin typeface="Calibri" panose="020F0502020204030204" pitchFamily="34" charset="0"/>
                          <a:ea typeface="Calibri" panose="020F0502020204030204" pitchFamily="34" charset="0"/>
                          <a:cs typeface="Calibri" panose="020F0502020204030204" pitchFamily="34" charset="0"/>
                        </a:rPr>
                        <a:t>Người trẻ từ 18-25 tuổi muốn tìm kiếm các địa điểm vui chơi để thư giãn vào những ngày nghỉ. </a:t>
                      </a:r>
                      <a:endParaRPr lang="en-US" sz="1900">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900">
                          <a:effectLst/>
                          <a:latin typeface="Calibri" panose="020F0502020204030204" pitchFamily="34" charset="0"/>
                          <a:ea typeface="Calibri" panose="020F0502020204030204" pitchFamily="34" charset="0"/>
                          <a:cs typeface="Calibri" panose="020F0502020204030204" pitchFamily="34" charset="0"/>
                        </a:rPr>
                        <a:t>Phụ huynh từ 25-40 tuổi có con nhỏ cần lập kế hoạch cho các hoạt động vui chơi gia đình vào dịp nghỉ, lễ hoặc cuối tuần.</a:t>
                      </a:r>
                    </a:p>
                    <a:p>
                      <a:pPr marL="0" indent="0">
                        <a:buFont typeface="Arial" panose="020B0604020202020204" pitchFamily="34" charset="0"/>
                        <a:buNone/>
                      </a:pPr>
                      <a:endParaRPr lang="vi-VN">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34302675"/>
                  </a:ext>
                </a:extLst>
              </a:tr>
              <a:tr h="2008352">
                <a:tc>
                  <a:txBody>
                    <a:bodyPr/>
                    <a:lstStyle/>
                    <a:p>
                      <a:pPr algn="ctr"/>
                      <a:r>
                        <a:rPr lang="en-US" sz="1800" kern="1200">
                          <a:solidFill>
                            <a:schemeClr val="dk1"/>
                          </a:solidFill>
                          <a:effectLst/>
                          <a:latin typeface="+mn-lt"/>
                          <a:ea typeface="+mn-ea"/>
                          <a:cs typeface="+mn-cs"/>
                        </a:rPr>
                        <a:t>WHAT</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(CÁI GÌ?)</a:t>
                      </a: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900">
                          <a:effectLst/>
                          <a:latin typeface="Calibri" panose="020F0502020204030204" pitchFamily="34" charset="0"/>
                          <a:ea typeface="Calibri" panose="020F0502020204030204" pitchFamily="34" charset="0"/>
                          <a:cs typeface="Calibri" panose="020F0502020204030204" pitchFamily="34" charset="0"/>
                        </a:rPr>
                        <a:t>Khách hàng khó xác định được các địa điểm vui chơi thực sự phù hợp với nhu cầu cá nhân hoặc gia đình. </a:t>
                      </a:r>
                      <a:endParaRPr lang="en-US" sz="1900">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900">
                          <a:effectLst/>
                          <a:latin typeface="Calibri" panose="020F0502020204030204" pitchFamily="34" charset="0"/>
                          <a:ea typeface="Calibri" panose="020F0502020204030204" pitchFamily="34" charset="0"/>
                          <a:cs typeface="Calibri" panose="020F0502020204030204" pitchFamily="34" charset="0"/>
                        </a:rPr>
                        <a:t>Việc tìm kiếm thông tin thường tốn thời gian, thiếu linh hoạt, khiến họ bỏ lỡ các hoạt động hấp dẫn và giảm sự chủ động tham gia. </a:t>
                      </a:r>
                      <a:endParaRPr lang="en-US" sz="1900">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a:effectLst/>
                          <a:latin typeface="Calibri" panose="020F0502020204030204" pitchFamily="34" charset="0"/>
                          <a:ea typeface="Calibri" panose="020F0502020204030204" pitchFamily="34" charset="0"/>
                          <a:cs typeface="Calibri" panose="020F0502020204030204" pitchFamily="34" charset="0"/>
                        </a:rPr>
                        <a:t>C</a:t>
                      </a:r>
                      <a:r>
                        <a:rPr lang="vi-VN" sz="1900">
                          <a:effectLst/>
                          <a:latin typeface="Calibri" panose="020F0502020204030204" pitchFamily="34" charset="0"/>
                          <a:ea typeface="Calibri" panose="020F0502020204030204" pitchFamily="34" charset="0"/>
                          <a:cs typeface="Calibri" panose="020F0502020204030204" pitchFamily="34" charset="0"/>
                        </a:rPr>
                        <a:t>ác địa điểm vui chơi chưa có hệ thống liên kết hiệu quả, thông tin bị phân tán qua nhiều nền tảng, gâ</a:t>
                      </a:r>
                      <a:r>
                        <a:rPr lang="en-US" sz="1900">
                          <a:effectLst/>
                          <a:latin typeface="Calibri" panose="020F0502020204030204" pitchFamily="34" charset="0"/>
                          <a:ea typeface="Calibri" panose="020F0502020204030204" pitchFamily="34" charset="0"/>
                          <a:cs typeface="Calibri" panose="020F0502020204030204" pitchFamily="34" charset="0"/>
                        </a:rPr>
                        <a:t>y hỗn loạn </a:t>
                      </a:r>
                      <a:r>
                        <a:rPr lang="vi-VN" sz="1900">
                          <a:effectLst/>
                          <a:latin typeface="Calibri" panose="020F0502020204030204" pitchFamily="34" charset="0"/>
                          <a:ea typeface="Calibri" panose="020F0502020204030204" pitchFamily="34" charset="0"/>
                          <a:cs typeface="Calibri" panose="020F0502020204030204" pitchFamily="34" charset="0"/>
                        </a:rPr>
                        <a:t>thông ti</a:t>
                      </a:r>
                      <a:r>
                        <a:rPr lang="en-US" sz="1900">
                          <a:effectLst/>
                          <a:latin typeface="Calibri" panose="020F0502020204030204" pitchFamily="34" charset="0"/>
                          <a:ea typeface="Calibri" panose="020F0502020204030204" pitchFamily="34" charset="0"/>
                          <a:cs typeface="Calibri" panose="020F0502020204030204" pitchFamily="34" charset="0"/>
                        </a:rPr>
                        <a:t>n</a:t>
                      </a:r>
                      <a:r>
                        <a:rPr lang="vi-VN" sz="1900">
                          <a:effectLst/>
                          <a:latin typeface="Calibri" panose="020F0502020204030204" pitchFamily="34" charset="0"/>
                          <a:ea typeface="Calibri" panose="020F0502020204030204" pitchFamily="34" charset="0"/>
                          <a:cs typeface="Calibri" panose="020F0502020204030204" pitchFamily="34" charset="0"/>
                        </a:rPr>
                        <a:t> và khó tiếp cận.</a:t>
                      </a:r>
                    </a:p>
                    <a:p>
                      <a:pPr marL="0" indent="0">
                        <a:buFont typeface="Arial" panose="020B0604020202020204" pitchFamily="34" charset="0"/>
                        <a:buNone/>
                      </a:pPr>
                      <a:endParaRPr lang="en-US">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2229918"/>
                  </a:ext>
                </a:extLst>
              </a:tr>
              <a:tr h="1498923">
                <a:tc>
                  <a:txBody>
                    <a:bodyPr/>
                    <a:lstStyle/>
                    <a:p>
                      <a:pPr marL="0" indent="0" algn="ctr">
                        <a:buFont typeface="Arial" panose="020B0604020202020204" pitchFamily="34" charset="0"/>
                        <a:buNone/>
                      </a:pPr>
                      <a:r>
                        <a:rPr lang="en-US" sz="1800" kern="1200">
                          <a:solidFill>
                            <a:schemeClr val="dk1"/>
                          </a:solidFill>
                          <a:effectLst/>
                          <a:latin typeface="+mn-lt"/>
                          <a:ea typeface="+mn-ea"/>
                          <a:cs typeface="+mn-cs"/>
                        </a:rPr>
                        <a:t>WHERE</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(Ở ĐÂU ?)</a:t>
                      </a:r>
                      <a:endParaRPr lang="en-US" dirty="0"/>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900">
                          <a:effectLst/>
                          <a:latin typeface="Calibri" panose="020F0502020204030204" pitchFamily="34" charset="0"/>
                          <a:ea typeface="Calibri" panose="020F0502020204030204" pitchFamily="34" charset="0"/>
                          <a:cs typeface="Calibri" panose="020F0502020204030204" pitchFamily="34" charset="0"/>
                        </a:rPr>
                        <a:t>Vấn đề xảy ra tại các địa điểm vui chơi thiếu hệ thống quản lý tập trung và hiệu quả. </a:t>
                      </a:r>
                      <a:endParaRPr lang="en-US" sz="190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900">
                          <a:effectLst/>
                          <a:latin typeface="Calibri" panose="020F0502020204030204" pitchFamily="34" charset="0"/>
                          <a:ea typeface="Calibri" panose="020F0502020204030204" pitchFamily="34" charset="0"/>
                          <a:cs typeface="Calibri" panose="020F0502020204030204" pitchFamily="34" charset="0"/>
                        </a:rPr>
                        <a:t>Thông tin về các hoạt động thường được thông báo tự phát qua mạng xã hội. </a:t>
                      </a:r>
                      <a:endParaRPr lang="en-US" sz="190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900">
                          <a:effectLst/>
                          <a:latin typeface="Calibri" panose="020F0502020204030204" pitchFamily="34" charset="0"/>
                          <a:ea typeface="Calibri" panose="020F0502020204030204" pitchFamily="34" charset="0"/>
                          <a:cs typeface="Calibri" panose="020F0502020204030204" pitchFamily="34" charset="0"/>
                        </a:rPr>
                        <a:t>Khách hàng phải liên hệ trực tiếp hoặc qua người phụ trách, gây mất thời gian và phức tạp, đặc biệt khi cần sự giới thiệu từ bên thứ ba.</a:t>
                      </a:r>
                    </a:p>
                    <a:p>
                      <a:pPr marL="0" indent="0">
                        <a:buFont typeface="Arial" panose="020B0604020202020204" pitchFamily="34" charset="0"/>
                        <a:buNone/>
                      </a:pPr>
                      <a:endParaRPr lang="vi-VN">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5852628"/>
                  </a:ext>
                </a:extLst>
              </a:tr>
            </a:tbl>
          </a:graphicData>
        </a:graphic>
      </p:graphicFrame>
    </p:spTree>
    <p:extLst>
      <p:ext uri="{BB962C8B-B14F-4D97-AF65-F5344CB8AC3E}">
        <p14:creationId xmlns:p14="http://schemas.microsoft.com/office/powerpoint/2010/main" val="362903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9B065-899B-5EF4-A162-88941DFB25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741EA9-5F62-0460-DAA1-F31F87ABB7C2}"/>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DD9EE160-3B8C-85FE-A6B2-544DAC472A37}"/>
              </a:ext>
            </a:extLst>
          </p:cNvPr>
          <p:cNvSpPr>
            <a:spLocks noGrp="1"/>
          </p:cNvSpPr>
          <p:nvPr>
            <p:ph type="title"/>
          </p:nvPr>
        </p:nvSpPr>
        <p:spPr/>
        <p:txBody>
          <a:bodyPr/>
          <a:lstStyle/>
          <a:p>
            <a:r>
              <a:rPr lang="en-US" dirty="0"/>
              <a:t>I</a:t>
            </a:r>
            <a:r>
              <a:rPr lang="en-US"/>
              <a:t>. Giới thiệu chung </a:t>
            </a:r>
            <a:endParaRPr lang="en-US" dirty="0"/>
          </a:p>
        </p:txBody>
      </p:sp>
      <p:graphicFrame>
        <p:nvGraphicFramePr>
          <p:cNvPr id="5" name="Content Placeholder 4">
            <a:extLst>
              <a:ext uri="{FF2B5EF4-FFF2-40B4-BE49-F238E27FC236}">
                <a16:creationId xmlns:a16="http://schemas.microsoft.com/office/drawing/2014/main" id="{71EB1B2F-A790-3076-A7A2-8AC017E6C701}"/>
              </a:ext>
            </a:extLst>
          </p:cNvPr>
          <p:cNvGraphicFramePr>
            <a:graphicFrameLocks noGrp="1"/>
          </p:cNvGraphicFramePr>
          <p:nvPr>
            <p:ph sz="quarter" idx="13"/>
            <p:extLst>
              <p:ext uri="{D42A27DB-BD31-4B8C-83A1-F6EECF244321}">
                <p14:modId xmlns:p14="http://schemas.microsoft.com/office/powerpoint/2010/main" val="808777795"/>
              </p:ext>
            </p:extLst>
          </p:nvPr>
        </p:nvGraphicFramePr>
        <p:xfrm>
          <a:off x="0" y="768096"/>
          <a:ext cx="12192000" cy="2862072"/>
        </p:xfrm>
        <a:graphic>
          <a:graphicData uri="http://schemas.openxmlformats.org/drawingml/2006/table">
            <a:tbl>
              <a:tblPr firstRow="1" bandRow="1">
                <a:tableStyleId>{5C22544A-7EE6-4342-B048-85BDC9FD1C3A}</a:tableStyleId>
              </a:tblPr>
              <a:tblGrid>
                <a:gridCol w="2133645">
                  <a:extLst>
                    <a:ext uri="{9D8B030D-6E8A-4147-A177-3AD203B41FA5}">
                      <a16:colId xmlns:a16="http://schemas.microsoft.com/office/drawing/2014/main" val="810484406"/>
                    </a:ext>
                  </a:extLst>
                </a:gridCol>
                <a:gridCol w="10058355">
                  <a:extLst>
                    <a:ext uri="{9D8B030D-6E8A-4147-A177-3AD203B41FA5}">
                      <a16:colId xmlns:a16="http://schemas.microsoft.com/office/drawing/2014/main" val="2944623524"/>
                    </a:ext>
                  </a:extLst>
                </a:gridCol>
              </a:tblGrid>
              <a:tr h="393192">
                <a:tc>
                  <a:txBody>
                    <a:bodyPr/>
                    <a:lstStyle/>
                    <a:p>
                      <a:pPr algn="ctr"/>
                      <a:r>
                        <a:rPr lang="en-US"/>
                        <a:t>5W</a:t>
                      </a:r>
                      <a:endParaRPr lang="en-US" dirty="0"/>
                    </a:p>
                  </a:txBody>
                  <a:tcPr/>
                </a:tc>
                <a:tc>
                  <a:txBody>
                    <a:bodyPr/>
                    <a:lstStyle/>
                    <a:p>
                      <a:pPr algn="ctr"/>
                      <a:r>
                        <a:rPr lang="en-US"/>
                        <a:t>Nội dung</a:t>
                      </a:r>
                      <a:endParaRPr lang="en-US" dirty="0"/>
                    </a:p>
                  </a:txBody>
                  <a:tcPr/>
                </a:tc>
                <a:extLst>
                  <a:ext uri="{0D108BD9-81ED-4DB2-BD59-A6C34878D82A}">
                    <a16:rowId xmlns:a16="http://schemas.microsoft.com/office/drawing/2014/main" val="1939316972"/>
                  </a:ext>
                </a:extLst>
              </a:tr>
              <a:tr h="1165352">
                <a:tc>
                  <a:txBody>
                    <a:bodyPr/>
                    <a:lstStyle/>
                    <a:p>
                      <a:pPr algn="ctr"/>
                      <a:r>
                        <a:rPr lang="en-US" sz="1800" kern="1200">
                          <a:solidFill>
                            <a:schemeClr val="dk1"/>
                          </a:solidFill>
                          <a:effectLst/>
                          <a:latin typeface="+mn-lt"/>
                          <a:ea typeface="+mn-ea"/>
                          <a:cs typeface="+mn-cs"/>
                        </a:rPr>
                        <a:t>WHEN</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(KHI NÀO ?)</a:t>
                      </a:r>
                      <a:endParaRPr lang="en-US" dirty="0"/>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a:effectLst/>
                          <a:latin typeface="Calibri "/>
                        </a:rPr>
                        <a:t>K</a:t>
                      </a:r>
                      <a:r>
                        <a:rPr lang="vi-VN" sz="1900">
                          <a:effectLst/>
                          <a:latin typeface="Calibri "/>
                        </a:rPr>
                        <a:t>hi người dùng cần nhanh chóng đặt lịch vui chơi để tiết kiệm thời gian</a:t>
                      </a:r>
                      <a:endParaRPr lang="en-US" sz="1900">
                        <a:effectLst/>
                        <a:latin typeface="Calibri "/>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a:effectLst/>
                          <a:latin typeface="Calibri "/>
                        </a:rPr>
                        <a:t>Khi việc liên hệ trực tiếp với các địa điểm gặp khó khăn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a:effectLst/>
                          <a:latin typeface="Calibri "/>
                        </a:rPr>
                        <a:t>Khi họ muốn tham gia các hoạt động chỉ diễn ra trong thời gian ngắn.</a:t>
                      </a:r>
                      <a:endParaRPr lang="vi-VN" sz="1900">
                        <a:effectLst/>
                        <a:latin typeface="Calibri "/>
                      </a:endParaRPr>
                    </a:p>
                    <a:p>
                      <a:pPr marL="0" indent="0">
                        <a:buFont typeface="Arial" panose="020B0604020202020204" pitchFamily="34" charset="0"/>
                        <a:buNone/>
                      </a:pPr>
                      <a:endParaRPr lang="en-US">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49503537"/>
                  </a:ext>
                </a:extLst>
              </a:tr>
              <a:tr h="0">
                <a:tc>
                  <a:txBody>
                    <a:bodyPr/>
                    <a:lstStyle/>
                    <a:p>
                      <a:pPr algn="ctr"/>
                      <a:r>
                        <a:rPr lang="en-US" sz="1800" kern="1200">
                          <a:solidFill>
                            <a:schemeClr val="dk1"/>
                          </a:solidFill>
                          <a:effectLst/>
                          <a:latin typeface="+mn-lt"/>
                          <a:ea typeface="+mn-ea"/>
                          <a:cs typeface="+mn-cs"/>
                        </a:rPr>
                        <a:t>WHY</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(TẠI SAO)</a:t>
                      </a:r>
                      <a:endParaRPr lang="en-US" b="1" dirty="0">
                        <a:solidFill>
                          <a:srgbClr val="C00000"/>
                        </a:solidFill>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a:latin typeface="Calibri "/>
                        </a:rPr>
                        <a:t>D</a:t>
                      </a:r>
                      <a:r>
                        <a:rPr lang="vi-VN" sz="1900">
                          <a:latin typeface="Calibri "/>
                        </a:rPr>
                        <a:t>o người dùng thiếu các nguồn lực cần thiết (như thời gian, tiền bạc, hoặc thông tin đáng tin cậy) để tìm kiếm và lựa chọn địa điểm vui chơi phù hợp, </a:t>
                      </a:r>
                      <a:endParaRPr lang="en-US" sz="1900">
                        <a:latin typeface="Calibri "/>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a:latin typeface="Calibri "/>
                        </a:rPr>
                        <a:t>Do</a:t>
                      </a:r>
                      <a:r>
                        <a:rPr lang="vi-VN" sz="1900">
                          <a:latin typeface="Calibri "/>
                        </a:rPr>
                        <a:t> không có nền tảng tập trung, dễ sử dụng để hỗ trợ họ.</a:t>
                      </a:r>
                    </a:p>
                    <a:p>
                      <a:endParaRPr lang="vi-VN">
                        <a:effectLst/>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6413464"/>
                  </a:ext>
                </a:extLst>
              </a:tr>
            </a:tbl>
          </a:graphicData>
        </a:graphic>
      </p:graphicFrame>
    </p:spTree>
    <p:extLst>
      <p:ext uri="{BB962C8B-B14F-4D97-AF65-F5344CB8AC3E}">
        <p14:creationId xmlns:p14="http://schemas.microsoft.com/office/powerpoint/2010/main" val="3363995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II</a:t>
            </a:r>
            <a:r>
              <a:rPr lang="en-US"/>
              <a:t>. Phân tích cạnh tranh </a:t>
            </a:r>
            <a:endParaRPr lang="vi-VN" dirty="0"/>
          </a:p>
        </p:txBody>
      </p:sp>
      <p:pic>
        <p:nvPicPr>
          <p:cNvPr id="6" name="Chỗ dành sẵn cho Nội dung 5">
            <a:extLst>
              <a:ext uri="{FF2B5EF4-FFF2-40B4-BE49-F238E27FC236}">
                <a16:creationId xmlns:a16="http://schemas.microsoft.com/office/drawing/2014/main" id="{D8B05F7F-7534-93CA-A9D9-EAB7E2BCA12E}"/>
              </a:ext>
            </a:extLst>
          </p:cNvPr>
          <p:cNvPicPr>
            <a:picLocks noGrp="1" noChangeAspect="1"/>
          </p:cNvPicPr>
          <p:nvPr>
            <p:ph sz="quarter" idx="13"/>
          </p:nvPr>
        </p:nvPicPr>
        <p:blipFill>
          <a:blip r:embed="rId2"/>
          <a:stretch>
            <a:fillRect/>
          </a:stretch>
        </p:blipFill>
        <p:spPr>
          <a:xfrm>
            <a:off x="2429960" y="903652"/>
            <a:ext cx="7332079" cy="5050695"/>
          </a:xfrm>
        </p:spPr>
      </p:pic>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a:p>
        </p:txBody>
      </p:sp>
    </p:spTree>
    <p:extLst>
      <p:ext uri="{BB962C8B-B14F-4D97-AF65-F5344CB8AC3E}">
        <p14:creationId xmlns:p14="http://schemas.microsoft.com/office/powerpoint/2010/main" val="4622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4508A-E085-80A1-79EF-2CEBA2602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B728A-06B9-E891-3258-462D59896F96}"/>
              </a:ext>
            </a:extLst>
          </p:cNvPr>
          <p:cNvSpPr>
            <a:spLocks noGrp="1"/>
          </p:cNvSpPr>
          <p:nvPr>
            <p:ph type="title"/>
          </p:nvPr>
        </p:nvSpPr>
        <p:spPr/>
        <p:txBody>
          <a:bodyPr lIns="91440" tIns="45720" rIns="91440" bIns="45720" anchor="t"/>
          <a:lstStyle/>
          <a:p>
            <a:r>
              <a:rPr lang="en-US" dirty="0"/>
              <a:t>II</a:t>
            </a:r>
            <a:r>
              <a:rPr lang="en-US"/>
              <a:t>. Phân tích cạnh tranh </a:t>
            </a:r>
            <a:endParaRPr lang="vi-VN" dirty="0"/>
          </a:p>
        </p:txBody>
      </p:sp>
      <p:sp>
        <p:nvSpPr>
          <p:cNvPr id="4" name="Slide Number Placeholder 3">
            <a:extLst>
              <a:ext uri="{FF2B5EF4-FFF2-40B4-BE49-F238E27FC236}">
                <a16:creationId xmlns:a16="http://schemas.microsoft.com/office/drawing/2014/main" id="{C8BAA617-8569-538B-AF4C-B31A4EB3094E}"/>
              </a:ext>
            </a:extLst>
          </p:cNvPr>
          <p:cNvSpPr>
            <a:spLocks noGrp="1"/>
          </p:cNvSpPr>
          <p:nvPr>
            <p:ph type="sldNum" sz="quarter" idx="12"/>
          </p:nvPr>
        </p:nvSpPr>
        <p:spPr/>
        <p:txBody>
          <a:bodyPr/>
          <a:lstStyle/>
          <a:p>
            <a:fld id="{9EA0BE3B-158A-4EDF-80DC-E394A0D1600F}" type="slidenum">
              <a:rPr lang="en-US" smtClean="0"/>
              <a:pPr/>
              <a:t>8</a:t>
            </a:fld>
            <a:endParaRPr lang="en-US"/>
          </a:p>
        </p:txBody>
      </p:sp>
      <p:graphicFrame>
        <p:nvGraphicFramePr>
          <p:cNvPr id="7" name="Chỗ dành sẵn cho Nội dung 6">
            <a:extLst>
              <a:ext uri="{FF2B5EF4-FFF2-40B4-BE49-F238E27FC236}">
                <a16:creationId xmlns:a16="http://schemas.microsoft.com/office/drawing/2014/main" id="{4A9059AD-BE49-882A-18FA-39D057B45CAE}"/>
              </a:ext>
            </a:extLst>
          </p:cNvPr>
          <p:cNvGraphicFramePr>
            <a:graphicFrameLocks noGrp="1"/>
          </p:cNvGraphicFramePr>
          <p:nvPr>
            <p:ph sz="quarter" idx="13"/>
            <p:extLst>
              <p:ext uri="{D42A27DB-BD31-4B8C-83A1-F6EECF244321}">
                <p14:modId xmlns:p14="http://schemas.microsoft.com/office/powerpoint/2010/main" val="4045400659"/>
              </p:ext>
            </p:extLst>
          </p:nvPr>
        </p:nvGraphicFramePr>
        <p:xfrm>
          <a:off x="338138" y="1058863"/>
          <a:ext cx="11515725" cy="4516120"/>
        </p:xfrm>
        <a:graphic>
          <a:graphicData uri="http://schemas.openxmlformats.org/drawingml/2006/table">
            <a:tbl>
              <a:tblPr firstRow="1" bandRow="1">
                <a:tableStyleId>{5C22544A-7EE6-4342-B048-85BDC9FD1C3A}</a:tableStyleId>
              </a:tblPr>
              <a:tblGrid>
                <a:gridCol w="2303145">
                  <a:extLst>
                    <a:ext uri="{9D8B030D-6E8A-4147-A177-3AD203B41FA5}">
                      <a16:colId xmlns:a16="http://schemas.microsoft.com/office/drawing/2014/main" val="3359875516"/>
                    </a:ext>
                  </a:extLst>
                </a:gridCol>
                <a:gridCol w="1514157">
                  <a:extLst>
                    <a:ext uri="{9D8B030D-6E8A-4147-A177-3AD203B41FA5}">
                      <a16:colId xmlns:a16="http://schemas.microsoft.com/office/drawing/2014/main" val="3742040219"/>
                    </a:ext>
                  </a:extLst>
                </a:gridCol>
                <a:gridCol w="1554480">
                  <a:extLst>
                    <a:ext uri="{9D8B030D-6E8A-4147-A177-3AD203B41FA5}">
                      <a16:colId xmlns:a16="http://schemas.microsoft.com/office/drawing/2014/main" val="3621784698"/>
                    </a:ext>
                  </a:extLst>
                </a:gridCol>
                <a:gridCol w="3840798">
                  <a:extLst>
                    <a:ext uri="{9D8B030D-6E8A-4147-A177-3AD203B41FA5}">
                      <a16:colId xmlns:a16="http://schemas.microsoft.com/office/drawing/2014/main" val="3927711200"/>
                    </a:ext>
                  </a:extLst>
                </a:gridCol>
                <a:gridCol w="2303145">
                  <a:extLst>
                    <a:ext uri="{9D8B030D-6E8A-4147-A177-3AD203B41FA5}">
                      <a16:colId xmlns:a16="http://schemas.microsoft.com/office/drawing/2014/main" val="3448166221"/>
                    </a:ext>
                  </a:extLst>
                </a:gridCol>
              </a:tblGrid>
              <a:tr h="370840">
                <a:tc>
                  <a:txBody>
                    <a:bodyPr/>
                    <a:lstStyle/>
                    <a:p>
                      <a:endParaRPr lang="en-US"/>
                    </a:p>
                  </a:txBody>
                  <a:tcPr/>
                </a:tc>
                <a:tc>
                  <a:txBody>
                    <a:bodyPr/>
                    <a:lstStyle/>
                    <a:p>
                      <a:r>
                        <a:rPr lang="en-US"/>
                        <a:t>Hỗ trợ tiếng Việt </a:t>
                      </a:r>
                    </a:p>
                  </a:txBody>
                  <a:tcPr/>
                </a:tc>
                <a:tc>
                  <a:txBody>
                    <a:bodyPr/>
                    <a:lstStyle/>
                    <a:p>
                      <a:r>
                        <a:rPr lang="en-US"/>
                        <a:t>Cá nhân hóa </a:t>
                      </a:r>
                    </a:p>
                  </a:txBody>
                  <a:tcPr/>
                </a:tc>
                <a:tc>
                  <a:txBody>
                    <a:bodyPr/>
                    <a:lstStyle/>
                    <a:p>
                      <a:r>
                        <a:rPr lang="en-US"/>
                        <a:t>Dịch vụ </a:t>
                      </a:r>
                    </a:p>
                  </a:txBody>
                  <a:tcPr/>
                </a:tc>
                <a:tc>
                  <a:txBody>
                    <a:bodyPr/>
                    <a:lstStyle/>
                    <a:p>
                      <a:r>
                        <a:rPr lang="en-US"/>
                        <a:t>Giá cả </a:t>
                      </a:r>
                    </a:p>
                  </a:txBody>
                  <a:tcPr/>
                </a:tc>
                <a:extLst>
                  <a:ext uri="{0D108BD9-81ED-4DB2-BD59-A6C34878D82A}">
                    <a16:rowId xmlns:a16="http://schemas.microsoft.com/office/drawing/2014/main" val="1815754671"/>
                  </a:ext>
                </a:extLst>
              </a:tr>
              <a:tr h="370840">
                <a:tc>
                  <a:txBody>
                    <a:bodyPr/>
                    <a:lstStyle/>
                    <a:p>
                      <a:r>
                        <a:rPr lang="en-US"/>
                        <a:t>Booking.com </a:t>
                      </a:r>
                    </a:p>
                  </a:txBody>
                  <a:tcPr/>
                </a:tc>
                <a:tc>
                  <a:txBody>
                    <a:bodyPr/>
                    <a:lstStyle/>
                    <a:p>
                      <a:r>
                        <a:rPr lang="en-US"/>
                        <a:t>Có </a:t>
                      </a:r>
                    </a:p>
                  </a:txBody>
                  <a:tcPr/>
                </a:tc>
                <a:tc>
                  <a:txBody>
                    <a:bodyPr/>
                    <a:lstStyle/>
                    <a:p>
                      <a:r>
                        <a:rPr lang="en-US"/>
                        <a:t>Không </a:t>
                      </a:r>
                    </a:p>
                  </a:txBody>
                  <a:tcPr/>
                </a:tc>
                <a:tc>
                  <a:txBody>
                    <a:bodyPr/>
                    <a:lstStyle/>
                    <a:p>
                      <a:r>
                        <a:rPr lang="en-US"/>
                        <a:t>Phổ thông </a:t>
                      </a:r>
                    </a:p>
                  </a:txBody>
                  <a:tcPr/>
                </a:tc>
                <a:tc>
                  <a:txBody>
                    <a:bodyPr/>
                    <a:lstStyle/>
                    <a:p>
                      <a:r>
                        <a:rPr lang="en-US"/>
                        <a:t>Cạnh tranh </a:t>
                      </a:r>
                    </a:p>
                  </a:txBody>
                  <a:tcPr/>
                </a:tc>
                <a:extLst>
                  <a:ext uri="{0D108BD9-81ED-4DB2-BD59-A6C34878D82A}">
                    <a16:rowId xmlns:a16="http://schemas.microsoft.com/office/drawing/2014/main" val="2564070148"/>
                  </a:ext>
                </a:extLst>
              </a:tr>
              <a:tr h="370840">
                <a:tc>
                  <a:txBody>
                    <a:bodyPr/>
                    <a:lstStyle/>
                    <a:p>
                      <a:r>
                        <a:rPr lang="en-US"/>
                        <a:t>Klook</a:t>
                      </a:r>
                    </a:p>
                  </a:txBody>
                  <a:tcPr/>
                </a:tc>
                <a:tc>
                  <a:txBody>
                    <a:bodyPr/>
                    <a:lstStyle/>
                    <a:p>
                      <a:r>
                        <a:rPr lang="en-US"/>
                        <a:t>Có </a:t>
                      </a:r>
                    </a:p>
                  </a:txBody>
                  <a:tcPr/>
                </a:tc>
                <a:tc>
                  <a:txBody>
                    <a:bodyPr/>
                    <a:lstStyle/>
                    <a:p>
                      <a:r>
                        <a:rPr lang="en-US"/>
                        <a:t>Không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Phổ thông </a:t>
                      </a:r>
                    </a:p>
                  </a:txBody>
                  <a:tcPr/>
                </a:tc>
                <a:tc>
                  <a:txBody>
                    <a:bodyPr/>
                    <a:lstStyle/>
                    <a:p>
                      <a:r>
                        <a:rPr lang="en-US"/>
                        <a:t>Cạnh tranh </a:t>
                      </a:r>
                    </a:p>
                  </a:txBody>
                  <a:tcPr/>
                </a:tc>
                <a:extLst>
                  <a:ext uri="{0D108BD9-81ED-4DB2-BD59-A6C34878D82A}">
                    <a16:rowId xmlns:a16="http://schemas.microsoft.com/office/drawing/2014/main" val="1996025220"/>
                  </a:ext>
                </a:extLst>
              </a:tr>
              <a:tr h="370840">
                <a:tc>
                  <a:txBody>
                    <a:bodyPr/>
                    <a:lstStyle/>
                    <a:p>
                      <a:r>
                        <a:rPr lang="en-US"/>
                        <a:t>Tripadvisor</a:t>
                      </a:r>
                    </a:p>
                  </a:txBody>
                  <a:tcPr/>
                </a:tc>
                <a:tc>
                  <a:txBody>
                    <a:bodyPr/>
                    <a:lstStyle/>
                    <a:p>
                      <a:r>
                        <a:rPr lang="en-US"/>
                        <a:t>Có </a:t>
                      </a:r>
                    </a:p>
                  </a:txBody>
                  <a:tcPr/>
                </a:tc>
                <a:tc>
                  <a:txBody>
                    <a:bodyPr/>
                    <a:lstStyle/>
                    <a:p>
                      <a:r>
                        <a:rPr lang="en-US"/>
                        <a:t>Không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Phổ thông </a:t>
                      </a:r>
                    </a:p>
                  </a:txBody>
                  <a:tcPr/>
                </a:tc>
                <a:tc>
                  <a:txBody>
                    <a:bodyPr/>
                    <a:lstStyle/>
                    <a:p>
                      <a:r>
                        <a:rPr lang="en-US"/>
                        <a:t>Cạnh tranh </a:t>
                      </a:r>
                    </a:p>
                  </a:txBody>
                  <a:tcPr/>
                </a:tc>
                <a:extLst>
                  <a:ext uri="{0D108BD9-81ED-4DB2-BD59-A6C34878D82A}">
                    <a16:rowId xmlns:a16="http://schemas.microsoft.com/office/drawing/2014/main" val="2727087250"/>
                  </a:ext>
                </a:extLst>
              </a:tr>
              <a:tr h="370840">
                <a:tc>
                  <a:txBody>
                    <a:bodyPr/>
                    <a:lstStyle/>
                    <a:p>
                      <a:r>
                        <a:rPr lang="en-US"/>
                        <a:t>Airbnb Luxe </a:t>
                      </a:r>
                    </a:p>
                  </a:txBody>
                  <a:tcPr/>
                </a:tc>
                <a:tc>
                  <a:txBody>
                    <a:bodyPr/>
                    <a:lstStyle/>
                    <a:p>
                      <a:r>
                        <a:rPr lang="en-US"/>
                        <a:t>Không </a:t>
                      </a:r>
                    </a:p>
                  </a:txBody>
                  <a:tcPr/>
                </a:tc>
                <a:tc>
                  <a:txBody>
                    <a:bodyPr/>
                    <a:lstStyle/>
                    <a:p>
                      <a:r>
                        <a:rPr lang="en-US"/>
                        <a:t>Phụ thuộc </a:t>
                      </a:r>
                    </a:p>
                  </a:txBody>
                  <a:tcPr/>
                </a:tc>
                <a:tc>
                  <a:txBody>
                    <a:bodyPr/>
                    <a:lstStyle/>
                    <a:p>
                      <a:r>
                        <a:rPr lang="en-US"/>
                        <a:t>VIP</a:t>
                      </a:r>
                    </a:p>
                  </a:txBody>
                  <a:tcPr/>
                </a:tc>
                <a:tc>
                  <a:txBody>
                    <a:bodyPr/>
                    <a:lstStyle/>
                    <a:p>
                      <a:r>
                        <a:rPr lang="en-US"/>
                        <a:t>Cao </a:t>
                      </a:r>
                    </a:p>
                  </a:txBody>
                  <a:tcPr/>
                </a:tc>
                <a:extLst>
                  <a:ext uri="{0D108BD9-81ED-4DB2-BD59-A6C34878D82A}">
                    <a16:rowId xmlns:a16="http://schemas.microsoft.com/office/drawing/2014/main" val="618071314"/>
                  </a:ext>
                </a:extLst>
              </a:tr>
              <a:tr h="370840">
                <a:tc>
                  <a:txBody>
                    <a:bodyPr/>
                    <a:lstStyle/>
                    <a:p>
                      <a:r>
                        <a:rPr lang="en-US"/>
                        <a:t>Eventbrite</a:t>
                      </a:r>
                    </a:p>
                  </a:txBody>
                  <a:tcPr/>
                </a:tc>
                <a:tc>
                  <a:txBody>
                    <a:bodyPr/>
                    <a:lstStyle/>
                    <a:p>
                      <a:r>
                        <a:rPr lang="en-US"/>
                        <a:t>Không </a:t>
                      </a:r>
                    </a:p>
                  </a:txBody>
                  <a:tcPr/>
                </a:tc>
                <a:tc>
                  <a:txBody>
                    <a:bodyPr/>
                    <a:lstStyle/>
                    <a:p>
                      <a:r>
                        <a:rPr lang="en-US"/>
                        <a:t>Không </a:t>
                      </a:r>
                    </a:p>
                  </a:txBody>
                  <a:tcPr/>
                </a:tc>
                <a:tc>
                  <a:txBody>
                    <a:bodyPr/>
                    <a:lstStyle/>
                    <a:p>
                      <a:r>
                        <a:rPr lang="en-US"/>
                        <a:t>VIP</a:t>
                      </a:r>
                    </a:p>
                  </a:txBody>
                  <a:tcPr/>
                </a:tc>
                <a:tc>
                  <a:txBody>
                    <a:bodyPr/>
                    <a:lstStyle/>
                    <a:p>
                      <a:r>
                        <a:rPr lang="en-US"/>
                        <a:t>Cao </a:t>
                      </a:r>
                    </a:p>
                  </a:txBody>
                  <a:tcPr/>
                </a:tc>
                <a:extLst>
                  <a:ext uri="{0D108BD9-81ED-4DB2-BD59-A6C34878D82A}">
                    <a16:rowId xmlns:a16="http://schemas.microsoft.com/office/drawing/2014/main" val="2823808264"/>
                  </a:ext>
                </a:extLst>
              </a:tr>
              <a:tr h="370840">
                <a:tc>
                  <a:txBody>
                    <a:bodyPr/>
                    <a:lstStyle/>
                    <a:p>
                      <a:r>
                        <a:rPr lang="en-US"/>
                        <a:t>Eleven Experience</a:t>
                      </a:r>
                    </a:p>
                  </a:txBody>
                  <a:tcPr/>
                </a:tc>
                <a:tc>
                  <a:txBody>
                    <a:bodyPr/>
                    <a:lstStyle/>
                    <a:p>
                      <a:r>
                        <a:rPr lang="en-US"/>
                        <a:t>Không </a:t>
                      </a:r>
                    </a:p>
                  </a:txBody>
                  <a:tcPr/>
                </a:tc>
                <a:tc>
                  <a:txBody>
                    <a:bodyPr/>
                    <a:lstStyle/>
                    <a:p>
                      <a:r>
                        <a:rPr lang="en-US"/>
                        <a:t>Có </a:t>
                      </a:r>
                    </a:p>
                  </a:txBody>
                  <a:tcPr/>
                </a:tc>
                <a:tc>
                  <a:txBody>
                    <a:bodyPr/>
                    <a:lstStyle/>
                    <a:p>
                      <a:r>
                        <a:rPr lang="en-US"/>
                        <a:t>VIP</a:t>
                      </a:r>
                    </a:p>
                  </a:txBody>
                  <a:tcPr/>
                </a:tc>
                <a:tc>
                  <a:txBody>
                    <a:bodyPr/>
                    <a:lstStyle/>
                    <a:p>
                      <a:r>
                        <a:rPr lang="en-US"/>
                        <a:t>Cao </a:t>
                      </a:r>
                    </a:p>
                  </a:txBody>
                  <a:tcPr/>
                </a:tc>
                <a:extLst>
                  <a:ext uri="{0D108BD9-81ED-4DB2-BD59-A6C34878D82A}">
                    <a16:rowId xmlns:a16="http://schemas.microsoft.com/office/drawing/2014/main" val="3624724174"/>
                  </a:ext>
                </a:extLst>
              </a:tr>
              <a:tr h="370840">
                <a:tc>
                  <a:txBody>
                    <a:bodyPr/>
                    <a:lstStyle/>
                    <a:p>
                      <a:r>
                        <a:rPr lang="en-US"/>
                        <a:t>Peekpro</a:t>
                      </a:r>
                    </a:p>
                  </a:txBody>
                  <a:tcPr/>
                </a:tc>
                <a:tc>
                  <a:txBody>
                    <a:bodyPr/>
                    <a:lstStyle/>
                    <a:p>
                      <a:r>
                        <a:rPr lang="en-US"/>
                        <a:t>Không </a:t>
                      </a:r>
                    </a:p>
                  </a:txBody>
                  <a:tcPr/>
                </a:tc>
                <a:tc>
                  <a:txBody>
                    <a:bodyPr/>
                    <a:lstStyle/>
                    <a:p>
                      <a:r>
                        <a:rPr lang="en-US"/>
                        <a:t>Có </a:t>
                      </a:r>
                    </a:p>
                  </a:txBody>
                  <a:tcPr/>
                </a:tc>
                <a:tc>
                  <a:txBody>
                    <a:bodyPr/>
                    <a:lstStyle/>
                    <a:p>
                      <a:r>
                        <a:rPr lang="en-US"/>
                        <a:t>Hệ thống đề xuất </a:t>
                      </a:r>
                    </a:p>
                  </a:txBody>
                  <a:tcPr/>
                </a:tc>
                <a:tc>
                  <a:txBody>
                    <a:bodyPr/>
                    <a:lstStyle/>
                    <a:p>
                      <a:r>
                        <a:rPr lang="en-US"/>
                        <a:t>Phụ thuộc </a:t>
                      </a:r>
                    </a:p>
                  </a:txBody>
                  <a:tcPr/>
                </a:tc>
                <a:extLst>
                  <a:ext uri="{0D108BD9-81ED-4DB2-BD59-A6C34878D82A}">
                    <a16:rowId xmlns:a16="http://schemas.microsoft.com/office/drawing/2014/main" val="484888104"/>
                  </a:ext>
                </a:extLst>
              </a:tr>
              <a:tr h="370840">
                <a:tc>
                  <a:txBody>
                    <a:bodyPr/>
                    <a:lstStyle/>
                    <a:p>
                      <a:r>
                        <a:rPr lang="en-US"/>
                        <a:t>Withlocals</a:t>
                      </a:r>
                    </a:p>
                  </a:txBody>
                  <a:tcPr/>
                </a:tc>
                <a:tc>
                  <a:txBody>
                    <a:bodyPr/>
                    <a:lstStyle/>
                    <a:p>
                      <a:r>
                        <a:rPr lang="en-US"/>
                        <a:t>Không </a:t>
                      </a:r>
                    </a:p>
                  </a:txBody>
                  <a:tcPr/>
                </a:tc>
                <a:tc>
                  <a:txBody>
                    <a:bodyPr/>
                    <a:lstStyle/>
                    <a:p>
                      <a:r>
                        <a:rPr lang="en-US"/>
                        <a:t>Có </a:t>
                      </a:r>
                    </a:p>
                  </a:txBody>
                  <a:tcPr/>
                </a:tc>
                <a:tc>
                  <a:txBody>
                    <a:bodyPr/>
                    <a:lstStyle/>
                    <a:p>
                      <a:r>
                        <a:rPr lang="en-US"/>
                        <a:t>Hệ thống đề xuất + Hướng dẫn viên đề xuất </a:t>
                      </a:r>
                    </a:p>
                  </a:txBody>
                  <a:tcPr/>
                </a:tc>
                <a:tc>
                  <a:txBody>
                    <a:bodyPr/>
                    <a:lstStyle/>
                    <a:p>
                      <a:r>
                        <a:rPr lang="en-US"/>
                        <a:t>Phụ thuộc </a:t>
                      </a:r>
                    </a:p>
                  </a:txBody>
                  <a:tcPr/>
                </a:tc>
                <a:extLst>
                  <a:ext uri="{0D108BD9-81ED-4DB2-BD59-A6C34878D82A}">
                    <a16:rowId xmlns:a16="http://schemas.microsoft.com/office/drawing/2014/main" val="2854059372"/>
                  </a:ext>
                </a:extLst>
              </a:tr>
              <a:tr h="370840">
                <a:tc>
                  <a:txBody>
                    <a:bodyPr/>
                    <a:lstStyle/>
                    <a:p>
                      <a:r>
                        <a:rPr lang="en-US"/>
                        <a:t>SUNSHINE </a:t>
                      </a:r>
                    </a:p>
                  </a:txBody>
                  <a:tcPr/>
                </a:tc>
                <a:tc>
                  <a:txBody>
                    <a:bodyPr/>
                    <a:lstStyle/>
                    <a:p>
                      <a:r>
                        <a:rPr lang="en-US"/>
                        <a:t>Có </a:t>
                      </a:r>
                    </a:p>
                  </a:txBody>
                  <a:tcPr/>
                </a:tc>
                <a:tc>
                  <a:txBody>
                    <a:bodyPr/>
                    <a:lstStyle/>
                    <a:p>
                      <a:r>
                        <a:rPr lang="en-US"/>
                        <a:t>Có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Hệ thống đề xuất + Hướng dẫn viên đề xuất </a:t>
                      </a:r>
                    </a:p>
                  </a:txBody>
                  <a:tcPr/>
                </a:tc>
                <a:tc>
                  <a:txBody>
                    <a:bodyPr/>
                    <a:lstStyle/>
                    <a:p>
                      <a:r>
                        <a:rPr lang="en-US"/>
                        <a:t>Cạnh tranh </a:t>
                      </a:r>
                    </a:p>
                  </a:txBody>
                  <a:tcPr/>
                </a:tc>
                <a:extLst>
                  <a:ext uri="{0D108BD9-81ED-4DB2-BD59-A6C34878D82A}">
                    <a16:rowId xmlns:a16="http://schemas.microsoft.com/office/drawing/2014/main" val="905303087"/>
                  </a:ext>
                </a:extLst>
              </a:tr>
            </a:tbl>
          </a:graphicData>
        </a:graphic>
      </p:graphicFrame>
    </p:spTree>
    <p:extLst>
      <p:ext uri="{BB962C8B-B14F-4D97-AF65-F5344CB8AC3E}">
        <p14:creationId xmlns:p14="http://schemas.microsoft.com/office/powerpoint/2010/main" val="3077693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E6393-1575-80FA-2EF4-3609C273E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376C0-8180-2F61-872D-60AFC0BD1D54}"/>
              </a:ext>
            </a:extLst>
          </p:cNvPr>
          <p:cNvSpPr>
            <a:spLocks noGrp="1"/>
          </p:cNvSpPr>
          <p:nvPr>
            <p:ph type="title"/>
          </p:nvPr>
        </p:nvSpPr>
        <p:spPr/>
        <p:txBody>
          <a:bodyPr lIns="91440" tIns="45720" rIns="91440" bIns="45720" anchor="t"/>
          <a:lstStyle/>
          <a:p>
            <a:r>
              <a:rPr lang="en-US" dirty="0"/>
              <a:t>II</a:t>
            </a:r>
            <a:r>
              <a:rPr lang="en-US"/>
              <a:t>. Phân tích cạnh tranh </a:t>
            </a:r>
            <a:endParaRPr lang="vi-VN" dirty="0"/>
          </a:p>
        </p:txBody>
      </p:sp>
      <p:sp>
        <p:nvSpPr>
          <p:cNvPr id="4" name="Slide Number Placeholder 3">
            <a:extLst>
              <a:ext uri="{FF2B5EF4-FFF2-40B4-BE49-F238E27FC236}">
                <a16:creationId xmlns:a16="http://schemas.microsoft.com/office/drawing/2014/main" id="{1C41EAE4-2132-773C-98DA-D5EC85B535F8}"/>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8" name="Hộp Văn bản 7">
            <a:extLst>
              <a:ext uri="{FF2B5EF4-FFF2-40B4-BE49-F238E27FC236}">
                <a16:creationId xmlns:a16="http://schemas.microsoft.com/office/drawing/2014/main" id="{CF60B033-F73B-7E77-3303-7A4B4721D5E1}"/>
              </a:ext>
            </a:extLst>
          </p:cNvPr>
          <p:cNvSpPr txBox="1"/>
          <p:nvPr/>
        </p:nvSpPr>
        <p:spPr>
          <a:xfrm>
            <a:off x="338736" y="1006622"/>
            <a:ext cx="7416800" cy="1969770"/>
          </a:xfrm>
          <a:prstGeom prst="rect">
            <a:avLst/>
          </a:prstGeom>
          <a:noFill/>
        </p:spPr>
        <p:txBody>
          <a:bodyPr wrap="square" rtlCol="0">
            <a:spAutoFit/>
          </a:bodyPr>
          <a:lstStyle/>
          <a:p>
            <a:r>
              <a:rPr lang="en-US" sz="3200">
                <a:solidFill>
                  <a:srgbClr val="C00000"/>
                </a:solidFill>
              </a:rPr>
              <a:t>Ưu điểm : </a:t>
            </a:r>
            <a:endParaRPr lang="en-US" sz="3600">
              <a:solidFill>
                <a:srgbClr val="C00000"/>
              </a:solidFill>
            </a:endParaRPr>
          </a:p>
          <a:p>
            <a:pPr marL="285750" indent="-285750">
              <a:buFont typeface="Arial" panose="020B0604020202020204" pitchFamily="34" charset="0"/>
              <a:buChar char="•"/>
            </a:pPr>
            <a:r>
              <a:rPr lang="en-US"/>
              <a:t>Giao diện cơ bản , hỗ trợ translate sang tiếng Việt và nội dung tiếng Việt </a:t>
            </a:r>
          </a:p>
          <a:p>
            <a:pPr marL="285750" indent="-285750">
              <a:buFont typeface="Arial" panose="020B0604020202020204" pitchFamily="34" charset="0"/>
              <a:buChar char="•"/>
            </a:pPr>
            <a:r>
              <a:rPr lang="en-US"/>
              <a:t>Hệ thống cá nhân hóa hợp lý theo xu hướng mới nhất tại Việt Nam </a:t>
            </a:r>
          </a:p>
          <a:p>
            <a:pPr marL="285750" indent="-285750">
              <a:buFont typeface="Arial" panose="020B0604020202020204" pitchFamily="34" charset="0"/>
              <a:buChar char="•"/>
            </a:pPr>
            <a:r>
              <a:rPr lang="en-US"/>
              <a:t>Cá nhân hóa nhưng giá cả cạnh tranh </a:t>
            </a:r>
          </a:p>
          <a:p>
            <a:pPr marL="285750" indent="-285750">
              <a:buFont typeface="Arial" panose="020B0604020202020204" pitchFamily="34" charset="0"/>
              <a:buChar char="•"/>
            </a:pPr>
            <a:r>
              <a:rPr lang="en-US"/>
              <a:t>Xây dựng hệ thống và giao diện theo phản hồi từ cộng đồng  </a:t>
            </a:r>
            <a:br>
              <a:rPr lang="en-US"/>
            </a:br>
            <a:endParaRPr lang="en-US"/>
          </a:p>
        </p:txBody>
      </p:sp>
    </p:spTree>
    <p:extLst>
      <p:ext uri="{BB962C8B-B14F-4D97-AF65-F5344CB8AC3E}">
        <p14:creationId xmlns:p14="http://schemas.microsoft.com/office/powerpoint/2010/main" val="1305698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18d4b73-4755-4f7b-adce-700f84c36b3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A8DBB12C60ACD43B0AB6D040C2D7D2E" ma:contentTypeVersion="18" ma:contentTypeDescription="Create a new document." ma:contentTypeScope="" ma:versionID="19b0037b3f3a294531db33d370fae398">
  <xsd:schema xmlns:xsd="http://www.w3.org/2001/XMLSchema" xmlns:xs="http://www.w3.org/2001/XMLSchema" xmlns:p="http://schemas.microsoft.com/office/2006/metadata/properties" xmlns:ns3="518d4b73-4755-4f7b-adce-700f84c36b3a" xmlns:ns4="9b3f2b1c-b569-4ae8-ae62-019454d7d587" targetNamespace="http://schemas.microsoft.com/office/2006/metadata/properties" ma:root="true" ma:fieldsID="0f52a82ba5b22adcf2b3b24eadcf7222" ns3:_="" ns4:_="">
    <xsd:import namespace="518d4b73-4755-4f7b-adce-700f84c36b3a"/>
    <xsd:import namespace="9b3f2b1c-b569-4ae8-ae62-019454d7d58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8d4b73-4755-4f7b-adce-700f84c36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Location" ma:index="24" nillable="true" ma:displayName="Location" ma:descrip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b3f2b1c-b569-4ae8-ae62-019454d7d58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22684A-E460-4A62-8B54-26F5108C2616}">
  <ds:schemaRefs>
    <ds:schemaRef ds:uri="http://schemas.microsoft.com/office/2006/documentManagement/types"/>
    <ds:schemaRef ds:uri="http://schemas.microsoft.com/office/infopath/2007/PartnerControls"/>
    <ds:schemaRef ds:uri="http://purl.org/dc/dcmitype/"/>
    <ds:schemaRef ds:uri="9b3f2b1c-b569-4ae8-ae62-019454d7d587"/>
    <ds:schemaRef ds:uri="http://schemas.openxmlformats.org/package/2006/metadata/core-properties"/>
    <ds:schemaRef ds:uri="http://www.w3.org/XML/1998/namespace"/>
    <ds:schemaRef ds:uri="http://purl.org/dc/elements/1.1/"/>
    <ds:schemaRef ds:uri="518d4b73-4755-4f7b-adce-700f84c36b3a"/>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46BF2B47-B48B-4CFF-8481-1C9F40F83AAB}">
  <ds:schemaRefs>
    <ds:schemaRef ds:uri="518d4b73-4755-4f7b-adce-700f84c36b3a"/>
    <ds:schemaRef ds:uri="9b3f2b1c-b569-4ae8-ae62-019454d7d5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1423A5-5A54-47E2-8876-0AAF825710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1089</TotalTime>
  <Words>756</Words>
  <Application>Microsoft Office PowerPoint</Application>
  <PresentationFormat>Màn hình rộng</PresentationFormat>
  <Paragraphs>114</Paragraphs>
  <Slides>10</Slides>
  <Notes>1</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10</vt:i4>
      </vt:variant>
    </vt:vector>
  </HeadingPairs>
  <TitlesOfParts>
    <vt:vector size="15" baseType="lpstr">
      <vt:lpstr>Calibri </vt:lpstr>
      <vt:lpstr>Arial</vt:lpstr>
      <vt:lpstr>Calibri</vt:lpstr>
      <vt:lpstr>Lato</vt:lpstr>
      <vt:lpstr>Office Theme</vt:lpstr>
      <vt:lpstr>Bản trình bày PowerPoint</vt:lpstr>
      <vt:lpstr>Bản trình bày PowerPoint</vt:lpstr>
      <vt:lpstr>Nội dung</vt:lpstr>
      <vt:lpstr>I. Giới thiệu chung – Sơ lược dự án</vt:lpstr>
      <vt:lpstr>I. Giới thiệu chung </vt:lpstr>
      <vt:lpstr>I. Giới thiệu chung </vt:lpstr>
      <vt:lpstr>II. Phân tích cạnh tranh </vt:lpstr>
      <vt:lpstr>II. Phân tích cạnh tranh </vt:lpstr>
      <vt:lpstr>II. Phân tích cạnh tranh </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An Khang 20210463</cp:lastModifiedBy>
  <cp:revision>16</cp:revision>
  <dcterms:created xsi:type="dcterms:W3CDTF">2021-05-28T04:32:29Z</dcterms:created>
  <dcterms:modified xsi:type="dcterms:W3CDTF">2025-06-01T05:00:55Z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0x0101008A8DBB12C60ACD43B0AB6D040C2D7D2E</vt:lpwstr>
  </property>
</Properties>
</file>